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  <p:embeddedFont>
      <p:font typeface="Poppins Medium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4.xml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bold.fntdata"/><Relationship Id="rId12" Type="http://schemas.openxmlformats.org/officeDocument/2006/relationships/slide" Target="slides/slide6.xml"/><Relationship Id="rId34" Type="http://schemas.openxmlformats.org/officeDocument/2006/relationships/font" Target="fonts/PoppinsMedium-regular.fntdata"/><Relationship Id="rId15" Type="http://schemas.openxmlformats.org/officeDocument/2006/relationships/slide" Target="slides/slide9.xml"/><Relationship Id="rId37" Type="http://schemas.openxmlformats.org/officeDocument/2006/relationships/font" Target="fonts/Poppins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Medium-italic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0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dada9ef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27dada9ef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ba30b2028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ba30b2028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bac5d45a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bac5d45a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ba30b2028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1ba30b2028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bac5d45a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1bac5d45a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8cdd29c8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28cdd29c8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cdd29c8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28cdd29c8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8cdd29c85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28cdd29c85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8cdd29c85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28cdd29c85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8cdd29c85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28cdd29c85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7dada9ef7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27dada9ef7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dada9ef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7dada9ef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dada9ef7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7dada9ef7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dada9ef7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7dada9ef7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800d79b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2800d79b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00d79b7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800d79b7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800d79b7b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800d79b7b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a30b20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1ba30b20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a30b202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ba30b202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62318" y="1461905"/>
            <a:ext cx="2235314" cy="30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4600" y="1461905"/>
            <a:ext cx="1565915" cy="307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/>
          <p:nvPr>
            <p:ph idx="2" type="pic"/>
          </p:nvPr>
        </p:nvSpPr>
        <p:spPr>
          <a:xfrm>
            <a:off x="4860795" y="921328"/>
            <a:ext cx="3312590" cy="3312590"/>
          </a:xfrm>
          <a:prstGeom prst="roundRect">
            <a:avLst>
              <a:gd fmla="val 7583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335132" y="1228725"/>
            <a:ext cx="2018146" cy="2019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7" name="Google Shape;67;p17"/>
          <p:cNvSpPr/>
          <p:nvPr>
            <p:ph idx="3" type="pic"/>
          </p:nvPr>
        </p:nvSpPr>
        <p:spPr>
          <a:xfrm>
            <a:off x="6650762" y="1228725"/>
            <a:ext cx="2018146" cy="2019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/>
          <p:nvPr>
            <p:ph idx="2" type="pic"/>
          </p:nvPr>
        </p:nvSpPr>
        <p:spPr>
          <a:xfrm>
            <a:off x="4572000" y="1218337"/>
            <a:ext cx="1756820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75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2" name="Google Shape;72;p18"/>
          <p:cNvSpPr/>
          <p:nvPr>
            <p:ph idx="3" type="pic"/>
          </p:nvPr>
        </p:nvSpPr>
        <p:spPr>
          <a:xfrm>
            <a:off x="6484992" y="685800"/>
            <a:ext cx="1756820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75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/>
          <p:nvPr>
            <p:ph idx="2" type="pic"/>
          </p:nvPr>
        </p:nvSpPr>
        <p:spPr>
          <a:xfrm>
            <a:off x="7002197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7" name="Google Shape;77;p19"/>
          <p:cNvSpPr/>
          <p:nvPr>
            <p:ph idx="3" type="pic"/>
          </p:nvPr>
        </p:nvSpPr>
        <p:spPr>
          <a:xfrm>
            <a:off x="4931109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4" type="pic"/>
          </p:nvPr>
        </p:nvSpPr>
        <p:spPr>
          <a:xfrm>
            <a:off x="2860020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9" name="Google Shape;79;p19"/>
          <p:cNvSpPr/>
          <p:nvPr>
            <p:ph idx="5" type="pic"/>
          </p:nvPr>
        </p:nvSpPr>
        <p:spPr>
          <a:xfrm>
            <a:off x="788931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>
            <p:ph idx="2" type="pic"/>
          </p:nvPr>
        </p:nvSpPr>
        <p:spPr>
          <a:xfrm>
            <a:off x="3621224" y="610869"/>
            <a:ext cx="1779977" cy="17809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4" name="Google Shape;84;p20"/>
          <p:cNvSpPr/>
          <p:nvPr>
            <p:ph idx="3" type="pic"/>
          </p:nvPr>
        </p:nvSpPr>
        <p:spPr>
          <a:xfrm>
            <a:off x="3621224" y="2773673"/>
            <a:ext cx="1779977" cy="17809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>
            <p:ph idx="2" type="pic"/>
          </p:nvPr>
        </p:nvSpPr>
        <p:spPr>
          <a:xfrm>
            <a:off x="5988844" y="611981"/>
            <a:ext cx="1840707" cy="4027717"/>
          </a:xfrm>
          <a:prstGeom prst="roundRect">
            <a:avLst>
              <a:gd fmla="val 1345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>
            <p:ph idx="2" type="pic"/>
          </p:nvPr>
        </p:nvSpPr>
        <p:spPr>
          <a:xfrm>
            <a:off x="5384601" y="650081"/>
            <a:ext cx="2834284" cy="37719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>
            <p:ph idx="2" type="pic"/>
          </p:nvPr>
        </p:nvSpPr>
        <p:spPr>
          <a:xfrm>
            <a:off x="3444698" y="506016"/>
            <a:ext cx="5059936" cy="3448050"/>
          </a:xfrm>
          <a:prstGeom prst="roundRect">
            <a:avLst>
              <a:gd fmla="val 1000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num_NOViLkriF5AWlgACjmKgiB8bzbj0/view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hyperlink" Target="http://drive.google.com/file/d/1Gcm5m0Frt96XzlRj1kRzPoC7dSrHCt_x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>
            <a:off x="2352394" y="665710"/>
            <a:ext cx="4437133" cy="3200400"/>
          </a:xfrm>
          <a:custGeom>
            <a:rect b="b" l="l" r="r" t="t"/>
            <a:pathLst>
              <a:path extrusionOk="0" h="4267200" w="5916178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78000" lIns="135000" spcFirstLastPara="1" rIns="135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Covid Protection Checker</a:t>
            </a:r>
            <a:endParaRPr sz="3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5"/>
          <p:cNvSpPr/>
          <p:nvPr/>
        </p:nvSpPr>
        <p:spPr>
          <a:xfrm>
            <a:off x="1219200" y="4097225"/>
            <a:ext cx="22875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Cristian Davide Conte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0001034932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" name="Google Shape;106;p25"/>
          <p:cNvSpPr/>
          <p:nvPr/>
        </p:nvSpPr>
        <p:spPr>
          <a:xfrm>
            <a:off x="5637300" y="4097225"/>
            <a:ext cx="22875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Simone Morelli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0001034742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 rot="-965830">
            <a:off x="5979894" y="361575"/>
            <a:ext cx="1602426" cy="7387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😷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1932943" y="258038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Sfide Affrontate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443775" y="1343675"/>
            <a:ext cx="6255175" cy="3431700"/>
            <a:chOff x="1468150" y="1549800"/>
            <a:chExt cx="6255175" cy="3431700"/>
          </a:xfrm>
        </p:grpSpPr>
        <p:sp>
          <p:nvSpPr>
            <p:cNvPr id="239" name="Google Shape;239;p34"/>
            <p:cNvSpPr/>
            <p:nvPr/>
          </p:nvSpPr>
          <p:spPr>
            <a:xfrm>
              <a:off x="1468150" y="1549800"/>
              <a:ext cx="2394600" cy="3431700"/>
            </a:xfrm>
            <a:prstGeom prst="roundRect">
              <a:avLst>
                <a:gd fmla="val 102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chemeClr val="dk1">
                  <a:alpha val="6669"/>
                </a:scheme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0" name="Google Shape;240;p34"/>
            <p:cNvSpPr txBox="1"/>
            <p:nvPr/>
          </p:nvSpPr>
          <p:spPr>
            <a:xfrm>
              <a:off x="1670050" y="2482651"/>
              <a:ext cx="1990800" cy="22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Ogni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smartphone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moderno in commercio dispone di un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sistema di camere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L’orientamento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di ciascuna camera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non è standard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e varia da dispositivo a dispositivo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Algoritmo custom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basato sulle informazioni fornite da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CameraX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5328725" y="1549800"/>
              <a:ext cx="2394600" cy="3431700"/>
            </a:xfrm>
            <a:prstGeom prst="roundRect">
              <a:avLst>
                <a:gd fmla="val 102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chemeClr val="dk1">
                  <a:alpha val="6669"/>
                </a:scheme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2" name="Google Shape;242;p34"/>
            <p:cNvSpPr txBox="1"/>
            <p:nvPr/>
          </p:nvSpPr>
          <p:spPr>
            <a:xfrm>
              <a:off x="5530625" y="2482651"/>
              <a:ext cx="1990800" cy="22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Atto 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risolvere l’overfitting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della rete EfficientDet - Lite 4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Tool custom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in python3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basato su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ereditarietà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pattern adapter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Sfrutta operazioni di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convoluzione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sulle immagini originali e accelera i calcoli con la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GPU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tramite l’utilizzo della libreria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CuPy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24750" y="1878075"/>
              <a:ext cx="20814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Rotazione della fotocamera</a:t>
              </a:r>
              <a:endPara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5485325" y="1878075"/>
              <a:ext cx="20814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Data augmentation</a:t>
              </a:r>
              <a:endPara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2053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41398" y="1786577"/>
            <a:ext cx="2948700" cy="16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Risultati coerenti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con ciò che ci aspettavamo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Introducendo variabili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non presenti in fase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 training (indumenti particolari, oggetti nel frame, monili indossati, ecc…), abbiamo notato delle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variazioni più o meno significative.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3992427" y="595975"/>
            <a:ext cx="2146538" cy="4144651"/>
            <a:chOff x="3992427" y="595975"/>
            <a:chExt cx="2146538" cy="4144651"/>
          </a:xfrm>
        </p:grpSpPr>
        <p:pic>
          <p:nvPicPr>
            <p:cNvPr id="252" name="Google Shape;25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8988" y="4227225"/>
              <a:ext cx="513401" cy="513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3" name="Google Shape;253;p35"/>
            <p:cNvGrpSpPr/>
            <p:nvPr/>
          </p:nvGrpSpPr>
          <p:grpSpPr>
            <a:xfrm>
              <a:off x="3992427" y="595975"/>
              <a:ext cx="2146538" cy="3381975"/>
              <a:chOff x="3992427" y="595975"/>
              <a:chExt cx="2146538" cy="3381975"/>
            </a:xfrm>
          </p:grpSpPr>
          <p:pic>
            <p:nvPicPr>
              <p:cNvPr id="254" name="Google Shape;254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9"/>
              <a:stretch/>
            </p:blipFill>
            <p:spPr>
              <a:xfrm>
                <a:off x="3992427" y="595975"/>
                <a:ext cx="1334700" cy="2890200"/>
              </a:xfrm>
              <a:prstGeom prst="roundRect">
                <a:avLst>
                  <a:gd fmla="val 19246" name="adj"/>
                </a:avLst>
              </a:prstGeom>
              <a:noFill/>
              <a:ln>
                <a:noFill/>
              </a:ln>
            </p:spPr>
          </p:pic>
          <p:pic>
            <p:nvPicPr>
              <p:cNvPr id="255" name="Google Shape;255;p3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9"/>
              <a:stretch/>
            </p:blipFill>
            <p:spPr>
              <a:xfrm>
                <a:off x="4804265" y="1087750"/>
                <a:ext cx="1334700" cy="2890200"/>
              </a:xfrm>
              <a:prstGeom prst="roundRect">
                <a:avLst>
                  <a:gd fmla="val 19246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256" name="Google Shape;256;p35"/>
          <p:cNvGrpSpPr/>
          <p:nvPr/>
        </p:nvGrpSpPr>
        <p:grpSpPr>
          <a:xfrm>
            <a:off x="6689002" y="595975"/>
            <a:ext cx="2153825" cy="4144638"/>
            <a:chOff x="6689002" y="595975"/>
            <a:chExt cx="2153825" cy="4144638"/>
          </a:xfrm>
        </p:grpSpPr>
        <p:grpSp>
          <p:nvGrpSpPr>
            <p:cNvPr id="257" name="Google Shape;257;p35"/>
            <p:cNvGrpSpPr/>
            <p:nvPr/>
          </p:nvGrpSpPr>
          <p:grpSpPr>
            <a:xfrm>
              <a:off x="6689002" y="595975"/>
              <a:ext cx="2153825" cy="3381975"/>
              <a:chOff x="6689002" y="595975"/>
              <a:chExt cx="2153825" cy="3381975"/>
            </a:xfrm>
          </p:grpSpPr>
          <p:grpSp>
            <p:nvGrpSpPr>
              <p:cNvPr id="258" name="Google Shape;258;p35"/>
              <p:cNvGrpSpPr/>
              <p:nvPr/>
            </p:nvGrpSpPr>
            <p:grpSpPr>
              <a:xfrm>
                <a:off x="6689002" y="595975"/>
                <a:ext cx="1334700" cy="2890200"/>
                <a:chOff x="6689002" y="595975"/>
                <a:chExt cx="1334700" cy="2890200"/>
              </a:xfrm>
            </p:grpSpPr>
            <p:pic>
              <p:nvPicPr>
                <p:cNvPr id="259" name="Google Shape;259;p3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39" l="0" r="0" t="39"/>
                <a:stretch/>
              </p:blipFill>
              <p:spPr>
                <a:xfrm>
                  <a:off x="6689002" y="595975"/>
                  <a:ext cx="1334700" cy="2890200"/>
                </a:xfrm>
                <a:prstGeom prst="roundRect">
                  <a:avLst>
                    <a:gd fmla="val 19246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60" name="Google Shape;260;p35"/>
                <p:cNvSpPr txBox="1"/>
                <p:nvPr/>
              </p:nvSpPr>
              <p:spPr>
                <a:xfrm>
                  <a:off x="6768150" y="2979800"/>
                  <a:ext cx="247200" cy="400200"/>
                </a:xfrm>
                <a:prstGeom prst="rect">
                  <a:avLst/>
                </a:prstGeom>
                <a:solidFill>
                  <a:srgbClr val="131313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1" name="Google Shape;261;p35"/>
              <p:cNvGrpSpPr/>
              <p:nvPr/>
            </p:nvGrpSpPr>
            <p:grpSpPr>
              <a:xfrm>
                <a:off x="7508127" y="1087750"/>
                <a:ext cx="1334700" cy="2890200"/>
                <a:chOff x="7508127" y="1087750"/>
                <a:chExt cx="1334700" cy="2890200"/>
              </a:xfrm>
            </p:grpSpPr>
            <p:pic>
              <p:nvPicPr>
                <p:cNvPr id="262" name="Google Shape;262;p3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39" l="0" r="0" t="39"/>
                <a:stretch/>
              </p:blipFill>
              <p:spPr>
                <a:xfrm>
                  <a:off x="7508127" y="1087750"/>
                  <a:ext cx="1334700" cy="2890200"/>
                </a:xfrm>
                <a:prstGeom prst="roundRect">
                  <a:avLst>
                    <a:gd fmla="val 19246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63" name="Google Shape;263;p35"/>
                <p:cNvSpPr txBox="1"/>
                <p:nvPr/>
              </p:nvSpPr>
              <p:spPr>
                <a:xfrm>
                  <a:off x="7547900" y="3486175"/>
                  <a:ext cx="247200" cy="307800"/>
                </a:xfrm>
                <a:prstGeom prst="rect">
                  <a:avLst/>
                </a:prstGeom>
                <a:solidFill>
                  <a:srgbClr val="080808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/>
                </a:p>
              </p:txBody>
            </p:sp>
          </p:grpSp>
        </p:grpSp>
        <p:sp>
          <p:nvSpPr>
            <p:cNvPr id="264" name="Google Shape;264;p35"/>
            <p:cNvSpPr/>
            <p:nvPr/>
          </p:nvSpPr>
          <p:spPr>
            <a:xfrm>
              <a:off x="7509235" y="4227237"/>
              <a:ext cx="513375" cy="513375"/>
            </a:xfrm>
            <a:custGeom>
              <a:rect b="b" l="l" r="r" t="t"/>
              <a:pathLst>
                <a:path extrusionOk="0" h="380278" w="380278">
                  <a:moveTo>
                    <a:pt x="117911" y="154021"/>
                  </a:moveTo>
                  <a:cubicBezTo>
                    <a:pt x="107937" y="154021"/>
                    <a:pt x="98908" y="158064"/>
                    <a:pt x="92371" y="164600"/>
                  </a:cubicBezTo>
                  <a:lnTo>
                    <a:pt x="81792" y="190140"/>
                  </a:lnTo>
                  <a:lnTo>
                    <a:pt x="81792" y="190139"/>
                  </a:lnTo>
                  <a:lnTo>
                    <a:pt x="81792" y="190140"/>
                  </a:lnTo>
                  <a:lnTo>
                    <a:pt x="81792" y="190140"/>
                  </a:lnTo>
                  <a:lnTo>
                    <a:pt x="92371" y="215679"/>
                  </a:lnTo>
                  <a:cubicBezTo>
                    <a:pt x="98908" y="222215"/>
                    <a:pt x="107937" y="226258"/>
                    <a:pt x="117911" y="226258"/>
                  </a:cubicBezTo>
                  <a:lnTo>
                    <a:pt x="262368" y="226259"/>
                  </a:lnTo>
                  <a:cubicBezTo>
                    <a:pt x="282316" y="226259"/>
                    <a:pt x="298487" y="210088"/>
                    <a:pt x="298487" y="190140"/>
                  </a:cubicBezTo>
                  <a:lnTo>
                    <a:pt x="298488" y="190140"/>
                  </a:lnTo>
                  <a:cubicBezTo>
                    <a:pt x="298488" y="170192"/>
                    <a:pt x="282317" y="154021"/>
                    <a:pt x="262369" y="154021"/>
                  </a:cubicBezTo>
                  <a:close/>
                  <a:moveTo>
                    <a:pt x="190139" y="0"/>
                  </a:moveTo>
                  <a:cubicBezTo>
                    <a:pt x="295150" y="0"/>
                    <a:pt x="380278" y="85128"/>
                    <a:pt x="380278" y="190139"/>
                  </a:cubicBezTo>
                  <a:cubicBezTo>
                    <a:pt x="380278" y="295150"/>
                    <a:pt x="295150" y="380278"/>
                    <a:pt x="190139" y="380278"/>
                  </a:cubicBezTo>
                  <a:cubicBezTo>
                    <a:pt x="85128" y="380278"/>
                    <a:pt x="0" y="295150"/>
                    <a:pt x="0" y="190139"/>
                  </a:cubicBezTo>
                  <a:cubicBezTo>
                    <a:pt x="0" y="85128"/>
                    <a:pt x="85128" y="0"/>
                    <a:pt x="190139" y="0"/>
                  </a:cubicBezTo>
                  <a:close/>
                </a:path>
              </a:pathLst>
            </a:custGeom>
            <a:solidFill>
              <a:srgbClr val="39E9A7"/>
            </a:solidFill>
            <a:ln cap="flat" cmpd="sng" w="9525">
              <a:solidFill>
                <a:srgbClr val="39E9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2781300" y="2495550"/>
            <a:ext cx="358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Estensione</a:t>
            </a:r>
            <a:endParaRPr sz="3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4100439" y="1545598"/>
            <a:ext cx="943118" cy="949952"/>
          </a:xfrm>
          <a:custGeom>
            <a:rect b="b" l="l" r="r" t="t"/>
            <a:pathLst>
              <a:path extrusionOk="0" h="390525" w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1015500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514825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6014175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3516100" y="3463624"/>
            <a:ext cx="2112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Viene sfruttata la rete neurale MiDas per ottenere le depth map dei frames e stimare la gerarchia delle profondità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015503" y="3463631"/>
            <a:ext cx="2112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lavora solo con volti umani i quali rispettano proporzioni note che scalano uniformemente con la distanza dall’osservatore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1018420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Assunzioni base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3519028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Depth Map 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6011742" y="3463631"/>
            <a:ext cx="2112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persone in un frame sono equiparate a punti nello spazio su cui operare operazioni trigonometriche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6014660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Trigonometria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2009775" y="515497"/>
            <a:ext cx="512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 di risoluzione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85" name="Google Shape;285;p37"/>
          <p:cNvGrpSpPr/>
          <p:nvPr/>
        </p:nvGrpSpPr>
        <p:grpSpPr>
          <a:xfrm>
            <a:off x="1712500" y="1570113"/>
            <a:ext cx="714046" cy="1116323"/>
            <a:chOff x="2176739" y="5552206"/>
            <a:chExt cx="257175" cy="402061"/>
          </a:xfrm>
        </p:grpSpPr>
        <p:sp>
          <p:nvSpPr>
            <p:cNvPr id="286" name="Google Shape;286;p37"/>
            <p:cNvSpPr/>
            <p:nvPr/>
          </p:nvSpPr>
          <p:spPr>
            <a:xfrm>
              <a:off x="2176739" y="5620892"/>
              <a:ext cx="257175" cy="333375"/>
            </a:xfrm>
            <a:custGeom>
              <a:rect b="b" l="l" r="r" t="t"/>
              <a:pathLst>
                <a:path extrusionOk="0" h="333375" w="2571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286372" y="5552206"/>
              <a:ext cx="28575" cy="57150"/>
            </a:xfrm>
            <a:custGeom>
              <a:rect b="b" l="l" r="r" t="t"/>
              <a:pathLst>
                <a:path extrusionOk="0" h="57150" w="28575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234940" y="5560412"/>
              <a:ext cx="38100" cy="47625"/>
            </a:xfrm>
            <a:custGeom>
              <a:rect b="b" l="l" r="r" t="t"/>
              <a:pathLst>
                <a:path extrusionOk="0" h="47625" w="3810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330381" y="5560507"/>
              <a:ext cx="38100" cy="47625"/>
            </a:xfrm>
            <a:custGeom>
              <a:rect b="b" l="l" r="r" t="t"/>
              <a:pathLst>
                <a:path extrusionOk="0" h="47625" w="3810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90" name="Google Shape;290;p37"/>
          <p:cNvGrpSpPr/>
          <p:nvPr/>
        </p:nvGrpSpPr>
        <p:grpSpPr>
          <a:xfrm>
            <a:off x="4011032" y="1570119"/>
            <a:ext cx="1116316" cy="1116316"/>
            <a:chOff x="6834179" y="3561588"/>
            <a:chExt cx="390525" cy="390525"/>
          </a:xfrm>
        </p:grpSpPr>
        <p:sp>
          <p:nvSpPr>
            <p:cNvPr id="291" name="Google Shape;291;p37"/>
            <p:cNvSpPr/>
            <p:nvPr/>
          </p:nvSpPr>
          <p:spPr>
            <a:xfrm>
              <a:off x="6878470" y="3851624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834179" y="356158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7102022" y="3605974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94" name="Google Shape;294;p37"/>
          <p:cNvGrpSpPr/>
          <p:nvPr/>
        </p:nvGrpSpPr>
        <p:grpSpPr>
          <a:xfrm>
            <a:off x="6661492" y="1722336"/>
            <a:ext cx="813416" cy="811879"/>
            <a:chOff x="6458624" y="-54931"/>
            <a:chExt cx="1158053" cy="1155865"/>
          </a:xfrm>
        </p:grpSpPr>
        <p:grpSp>
          <p:nvGrpSpPr>
            <p:cNvPr id="295" name="Google Shape;295;p37"/>
            <p:cNvGrpSpPr/>
            <p:nvPr/>
          </p:nvGrpSpPr>
          <p:grpSpPr>
            <a:xfrm>
              <a:off x="6458624" y="-54931"/>
              <a:ext cx="1158053" cy="1155865"/>
              <a:chOff x="7046375" y="404350"/>
              <a:chExt cx="825000" cy="823500"/>
            </a:xfrm>
          </p:grpSpPr>
          <p:sp>
            <p:nvSpPr>
              <p:cNvPr id="296" name="Google Shape;296;p37"/>
              <p:cNvSpPr/>
              <p:nvPr/>
            </p:nvSpPr>
            <p:spPr>
              <a:xfrm rot="-5400000">
                <a:off x="7047125" y="403600"/>
                <a:ext cx="823500" cy="825000"/>
              </a:xfrm>
              <a:prstGeom prst="rect">
                <a:avLst/>
              </a:prstGeom>
              <a:noFill/>
              <a:ln cap="flat" cmpd="sng" w="762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7"/>
              <p:cNvSpPr/>
              <p:nvPr/>
            </p:nvSpPr>
            <p:spPr>
              <a:xfrm rot="10800000">
                <a:off x="7087025" y="444250"/>
                <a:ext cx="743700" cy="743700"/>
              </a:xfrm>
              <a:prstGeom prst="ellipse">
                <a:avLst/>
              </a:prstGeom>
              <a:noFill/>
              <a:ln cap="flat" cmpd="sng" w="762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Google Shape;298;p37"/>
            <p:cNvSpPr/>
            <p:nvPr/>
          </p:nvSpPr>
          <p:spPr>
            <a:xfrm>
              <a:off x="6645700" y="73325"/>
              <a:ext cx="783900" cy="677400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rgbClr val="2F5C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1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98598" y="1786577"/>
            <a:ext cx="29487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acquisisce un’immagine tramite le funzionalità dell’applicazione base.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Si utilizza la rete neurale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EfficientDet - Lite 4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per individuare i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volti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delle persone.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utilizza la rete neurale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MiDas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 Intel per creare una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depth map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 frame acquisito.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calcola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profondità media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, all’interno della depth map,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dei volti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rilevati.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924825" y="590150"/>
            <a:ext cx="3492795" cy="3963177"/>
            <a:chOff x="4748650" y="593250"/>
            <a:chExt cx="3492795" cy="3963177"/>
          </a:xfrm>
        </p:grpSpPr>
        <p:pic>
          <p:nvPicPr>
            <p:cNvPr id="306" name="Google Shape;306;p38"/>
            <p:cNvPicPr preferRelativeResize="0"/>
            <p:nvPr/>
          </p:nvPicPr>
          <p:blipFill rotWithShape="1">
            <a:blip r:embed="rId3">
              <a:alphaModFix/>
            </a:blip>
            <a:srcRect b="39" l="0" r="0" t="39"/>
            <a:stretch/>
          </p:blipFill>
          <p:spPr>
            <a:xfrm>
              <a:off x="4748650" y="593250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pic>
          <p:nvPicPr>
            <p:cNvPr id="307" name="Google Shape;307;p38"/>
            <p:cNvPicPr preferRelativeResize="0"/>
            <p:nvPr/>
          </p:nvPicPr>
          <p:blipFill rotWithShape="1">
            <a:blip r:embed="rId4">
              <a:alphaModFix/>
            </a:blip>
            <a:srcRect b="39" l="0" r="0" t="39"/>
            <a:stretch/>
          </p:blipFill>
          <p:spPr>
            <a:xfrm>
              <a:off x="5808354" y="1127489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pic>
          <p:nvPicPr>
            <p:cNvPr id="308" name="Google Shape;308;p38"/>
            <p:cNvPicPr preferRelativeResize="0"/>
            <p:nvPr/>
          </p:nvPicPr>
          <p:blipFill rotWithShape="1">
            <a:blip r:embed="rId5">
              <a:alphaModFix/>
            </a:blip>
            <a:srcRect b="39" l="0" r="0" t="39"/>
            <a:stretch/>
          </p:blipFill>
          <p:spPr>
            <a:xfrm>
              <a:off x="6868045" y="1661727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2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898598" y="1786577"/>
            <a:ext cx="29487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prende il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volto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che dalle misurazioni precedenti è risultato il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più lontano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fa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proporzione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tra le sue misure e quelle di un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volto </a:t>
            </a:r>
            <a:r>
              <a:rPr b="1" i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standard</a:t>
            </a:r>
            <a:r>
              <a:rPr i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e si ottiene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l’osservatore e quella persona.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Sfruttando i valori delle distanze relative contenute nella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depth map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ottenuta al passo 1, si ottiene anche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l’osservatore e la persona più vicina.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4766500" y="3594975"/>
            <a:ext cx="13650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Volto Standard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6706275" y="3594975"/>
            <a:ext cx="18642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1.5x Volto Standard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17" name="Google Shape;317;p39"/>
          <p:cNvCxnSpPr>
            <a:stCxn id="318" idx="4"/>
            <a:endCxn id="319" idx="2"/>
          </p:cNvCxnSpPr>
          <p:nvPr/>
        </p:nvCxnSpPr>
        <p:spPr>
          <a:xfrm>
            <a:off x="5448996" y="3002341"/>
            <a:ext cx="2189400" cy="2496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9"/>
          <p:cNvCxnSpPr>
            <a:stCxn id="318" idx="0"/>
            <a:endCxn id="319" idx="0"/>
          </p:cNvCxnSpPr>
          <p:nvPr/>
        </p:nvCxnSpPr>
        <p:spPr>
          <a:xfrm flipH="1" rot="10800000">
            <a:off x="5448996" y="1387741"/>
            <a:ext cx="2189400" cy="2496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39"/>
          <p:cNvGrpSpPr/>
          <p:nvPr/>
        </p:nvGrpSpPr>
        <p:grpSpPr>
          <a:xfrm>
            <a:off x="4766495" y="1637341"/>
            <a:ext cx="1365000" cy="1365000"/>
            <a:chOff x="4766495" y="1637341"/>
            <a:chExt cx="1365000" cy="1365000"/>
          </a:xfrm>
        </p:grpSpPr>
        <p:pic>
          <p:nvPicPr>
            <p:cNvPr id="322" name="Google Shape;32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6495" y="1637341"/>
              <a:ext cx="1364967" cy="1364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9"/>
            <p:cNvSpPr/>
            <p:nvPr/>
          </p:nvSpPr>
          <p:spPr>
            <a:xfrm>
              <a:off x="4766496" y="1637341"/>
              <a:ext cx="1365000" cy="1365000"/>
            </a:xfrm>
            <a:prstGeom prst="ellipse">
              <a:avLst/>
            </a:prstGeom>
            <a:noFill/>
            <a:ln cap="flat" cmpd="sng" w="38100">
              <a:solidFill>
                <a:srgbClr val="2F5C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9"/>
          <p:cNvSpPr/>
          <p:nvPr/>
        </p:nvSpPr>
        <p:spPr>
          <a:xfrm>
            <a:off x="6706250" y="1387725"/>
            <a:ext cx="1864200" cy="1864200"/>
          </a:xfrm>
          <a:prstGeom prst="ellipse">
            <a:avLst/>
          </a:prstGeom>
          <a:solidFill>
            <a:srgbClr val="2F5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39"/>
          <p:cNvGrpSpPr/>
          <p:nvPr/>
        </p:nvGrpSpPr>
        <p:grpSpPr>
          <a:xfrm>
            <a:off x="6706250" y="1013325"/>
            <a:ext cx="1864200" cy="2424575"/>
            <a:chOff x="6706275" y="1116800"/>
            <a:chExt cx="1864200" cy="2424575"/>
          </a:xfrm>
        </p:grpSpPr>
        <p:pic>
          <p:nvPicPr>
            <p:cNvPr id="319" name="Google Shape;31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6275" y="1491200"/>
              <a:ext cx="1864200" cy="186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9"/>
            <p:cNvSpPr/>
            <p:nvPr/>
          </p:nvSpPr>
          <p:spPr>
            <a:xfrm>
              <a:off x="7397050" y="1116800"/>
              <a:ext cx="404400" cy="37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7436175" y="3355375"/>
              <a:ext cx="404400" cy="18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3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898598" y="1786577"/>
            <a:ext cx="2948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Immaginando un piano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passante per il centro dello schermo si calcolano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coordinate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in px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dei volti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su quel piano.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Queste coordinate sono affette dalla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distorsione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data dalla profondità.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Le distorsioni vengono corrette grazie alle distanze volto-osservatore calcolate al passo 2.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3" name="Google Shape;333;p40"/>
          <p:cNvGrpSpPr/>
          <p:nvPr/>
        </p:nvGrpSpPr>
        <p:grpSpPr>
          <a:xfrm>
            <a:off x="4631902" y="595975"/>
            <a:ext cx="1668509" cy="3819425"/>
            <a:chOff x="4605515" y="898425"/>
            <a:chExt cx="1668509" cy="3819425"/>
          </a:xfrm>
        </p:grpSpPr>
        <p:pic>
          <p:nvPicPr>
            <p:cNvPr id="334" name="Google Shape;334;p40"/>
            <p:cNvPicPr preferRelativeResize="0"/>
            <p:nvPr/>
          </p:nvPicPr>
          <p:blipFill rotWithShape="1">
            <a:blip r:embed="rId3">
              <a:alphaModFix/>
            </a:blip>
            <a:srcRect b="21609" l="18697" r="11741" t="16965"/>
            <a:stretch/>
          </p:blipFill>
          <p:spPr>
            <a:xfrm>
              <a:off x="4724225" y="898425"/>
              <a:ext cx="1549799" cy="2972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0"/>
            <p:cNvSpPr/>
            <p:nvPr/>
          </p:nvSpPr>
          <p:spPr>
            <a:xfrm>
              <a:off x="4605515" y="4298750"/>
              <a:ext cx="1632300" cy="4191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Piano immaginario</a:t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36" name="Google Shape;336;p40"/>
          <p:cNvGrpSpPr/>
          <p:nvPr/>
        </p:nvGrpSpPr>
        <p:grpSpPr>
          <a:xfrm>
            <a:off x="6732525" y="595975"/>
            <a:ext cx="2227974" cy="3819425"/>
            <a:chOff x="6688050" y="898425"/>
            <a:chExt cx="2227974" cy="3819425"/>
          </a:xfrm>
        </p:grpSpPr>
        <p:pic>
          <p:nvPicPr>
            <p:cNvPr id="337" name="Google Shape;337;p40"/>
            <p:cNvPicPr preferRelativeResize="0"/>
            <p:nvPr/>
          </p:nvPicPr>
          <p:blipFill rotWithShape="1">
            <a:blip r:embed="rId4">
              <a:alphaModFix/>
            </a:blip>
            <a:srcRect b="21609" l="0" r="0" t="16965"/>
            <a:stretch/>
          </p:blipFill>
          <p:spPr>
            <a:xfrm>
              <a:off x="6688050" y="898425"/>
              <a:ext cx="2227974" cy="2972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0"/>
            <p:cNvSpPr/>
            <p:nvPr/>
          </p:nvSpPr>
          <p:spPr>
            <a:xfrm>
              <a:off x="6985877" y="4298750"/>
              <a:ext cx="1632300" cy="4191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Distanze volto-osservatore</a:t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4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898598" y="1786577"/>
            <a:ext cx="29487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prende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risoluzione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della foto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corrente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 la si mette in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proporzione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 quella della foto contenente il volto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standard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 passo 2, scalando di conseguenza le coordinate ottenute al passo 3.</a:t>
            </a: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 questo punto si usa la formula della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due punti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e si valuta se questa è maggiore di 1</a:t>
            </a:r>
            <a:r>
              <a:rPr lang="ko" sz="7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per capire se le due persone rispettano o meno la distanza di sicurezza.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5" name="Google Shape;345;p41"/>
          <p:cNvGrpSpPr/>
          <p:nvPr/>
        </p:nvGrpSpPr>
        <p:grpSpPr>
          <a:xfrm>
            <a:off x="4997328" y="1145089"/>
            <a:ext cx="1027715" cy="2196635"/>
            <a:chOff x="4902850" y="775650"/>
            <a:chExt cx="1373400" cy="2935500"/>
          </a:xfrm>
        </p:grpSpPr>
        <p:pic>
          <p:nvPicPr>
            <p:cNvPr id="346" name="Google Shape;346;p41"/>
            <p:cNvPicPr preferRelativeResize="0"/>
            <p:nvPr/>
          </p:nvPicPr>
          <p:blipFill rotWithShape="1">
            <a:blip r:embed="rId3">
              <a:alphaModFix/>
            </a:blip>
            <a:srcRect b="1370" l="0" r="0" t="0"/>
            <a:stretch/>
          </p:blipFill>
          <p:spPr>
            <a:xfrm>
              <a:off x="4902850" y="775650"/>
              <a:ext cx="1373400" cy="29355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grpSp>
          <p:nvGrpSpPr>
            <p:cNvPr id="347" name="Google Shape;347;p41"/>
            <p:cNvGrpSpPr/>
            <p:nvPr/>
          </p:nvGrpSpPr>
          <p:grpSpPr>
            <a:xfrm>
              <a:off x="5127843" y="1781697"/>
              <a:ext cx="923422" cy="923423"/>
              <a:chOff x="6352021" y="3621316"/>
              <a:chExt cx="1365000" cy="1365000"/>
            </a:xfrm>
          </p:grpSpPr>
          <p:pic>
            <p:nvPicPr>
              <p:cNvPr id="348" name="Google Shape;348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52045" y="3621341"/>
                <a:ext cx="1364967" cy="13649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" name="Google Shape;349;p41"/>
              <p:cNvSpPr/>
              <p:nvPr/>
            </p:nvSpPr>
            <p:spPr>
              <a:xfrm>
                <a:off x="6352021" y="3621316"/>
                <a:ext cx="1365000" cy="1365000"/>
              </a:xfrm>
              <a:prstGeom prst="ellipse">
                <a:avLst/>
              </a:prstGeom>
              <a:noFill/>
              <a:ln cap="flat" cmpd="sng" w="381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41"/>
          <p:cNvGrpSpPr/>
          <p:nvPr/>
        </p:nvGrpSpPr>
        <p:grpSpPr>
          <a:xfrm>
            <a:off x="6867100" y="775650"/>
            <a:ext cx="1373400" cy="2935500"/>
            <a:chOff x="6867100" y="775650"/>
            <a:chExt cx="1373400" cy="2935500"/>
          </a:xfrm>
        </p:grpSpPr>
        <p:pic>
          <p:nvPicPr>
            <p:cNvPr id="351" name="Google Shape;351;p41"/>
            <p:cNvPicPr preferRelativeResize="0"/>
            <p:nvPr/>
          </p:nvPicPr>
          <p:blipFill rotWithShape="1">
            <a:blip r:embed="rId3">
              <a:alphaModFix/>
            </a:blip>
            <a:srcRect b="1370" l="0" r="0" t="0"/>
            <a:stretch/>
          </p:blipFill>
          <p:spPr>
            <a:xfrm>
              <a:off x="6867100" y="775650"/>
              <a:ext cx="1373400" cy="29355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grpSp>
          <p:nvGrpSpPr>
            <p:cNvPr id="352" name="Google Shape;352;p41"/>
            <p:cNvGrpSpPr/>
            <p:nvPr/>
          </p:nvGrpSpPr>
          <p:grpSpPr>
            <a:xfrm>
              <a:off x="7092128" y="1781746"/>
              <a:ext cx="923338" cy="923338"/>
              <a:chOff x="3973525" y="1971700"/>
              <a:chExt cx="1864200" cy="1864200"/>
            </a:xfrm>
          </p:grpSpPr>
          <p:sp>
            <p:nvSpPr>
              <p:cNvPr id="353" name="Google Shape;353;p41"/>
              <p:cNvSpPr/>
              <p:nvPr/>
            </p:nvSpPr>
            <p:spPr>
              <a:xfrm>
                <a:off x="3973525" y="1971700"/>
                <a:ext cx="1864200" cy="1864200"/>
              </a:xfrm>
              <a:prstGeom prst="ellipse">
                <a:avLst/>
              </a:prstGeom>
              <a:solidFill>
                <a:srgbClr val="2F5C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4" name="Google Shape;354;p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73525" y="1971700"/>
                <a:ext cx="1864200" cy="186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55" name="Google Shape;355;p41"/>
          <p:cNvCxnSpPr>
            <a:stCxn id="346" idx="0"/>
            <a:endCxn id="351" idx="0"/>
          </p:cNvCxnSpPr>
          <p:nvPr/>
        </p:nvCxnSpPr>
        <p:spPr>
          <a:xfrm flipH="1" rot="10800000">
            <a:off x="5511186" y="775789"/>
            <a:ext cx="2042700" cy="3693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1"/>
          <p:cNvCxnSpPr>
            <a:stCxn id="346" idx="2"/>
            <a:endCxn id="351" idx="2"/>
          </p:cNvCxnSpPr>
          <p:nvPr/>
        </p:nvCxnSpPr>
        <p:spPr>
          <a:xfrm>
            <a:off x="5511186" y="3341724"/>
            <a:ext cx="2042700" cy="3693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7" name="Google Shape;357;p41"/>
          <p:cNvSpPr/>
          <p:nvPr/>
        </p:nvSpPr>
        <p:spPr>
          <a:xfrm>
            <a:off x="5527975" y="4059175"/>
            <a:ext cx="20091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 standard: 1728</a:t>
            </a:r>
            <a:r>
              <a:rPr lang="ko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x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2304</a:t>
            </a:r>
            <a:r>
              <a:rPr lang="ko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px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2" title="record_o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13" y="462425"/>
            <a:ext cx="1592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/>
        </p:nvSpPr>
        <p:spPr>
          <a:xfrm>
            <a:off x="898598" y="1786577"/>
            <a:ext cx="29487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Risultati soddisfacenti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nella maggior parte dei casi.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Il metodo non tiene però in considerazione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micro-variazioni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delle dimensioni dei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volti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nè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diverse lunghezze focali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che le lenti delle fotocamere moderne possono avere.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Inoltre la rete neurale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MiDas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non sempre fornisce stime accurate.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Questi fattori possono introdurre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errori in fase di misurazione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, alterando le distanze finali.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1750" y="4237775"/>
            <a:ext cx="513401" cy="51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/>
          <p:nvPr/>
        </p:nvSpPr>
        <p:spPr>
          <a:xfrm>
            <a:off x="7465635" y="4237787"/>
            <a:ext cx="513375" cy="513375"/>
          </a:xfrm>
          <a:custGeom>
            <a:rect b="b" l="l" r="r" t="t"/>
            <a:pathLst>
              <a:path extrusionOk="0" h="380278" w="380278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39E9A7"/>
          </a:solidFill>
          <a:ln cap="flat" cmpd="sng" w="9525">
            <a:solidFill>
              <a:srgbClr val="39E9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7" name="Google Shape;367;p42" title="record_err.mp4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063" y="462425"/>
            <a:ext cx="1592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>
            <a:off x="2352394" y="970510"/>
            <a:ext cx="4437133" cy="3200400"/>
          </a:xfrm>
          <a:custGeom>
            <a:rect b="b" l="l" r="r" t="t"/>
            <a:pathLst>
              <a:path extrusionOk="0" h="4267200" w="5916178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78000" lIns="135000" spcFirstLastPara="1" rIns="135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Grazie</a:t>
            </a:r>
            <a:endParaRPr sz="4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436294" y="1038225"/>
            <a:ext cx="3451931" cy="1787081"/>
          </a:xfrm>
          <a:custGeom>
            <a:rect b="b" l="l" r="r" t="t"/>
            <a:pathLst>
              <a:path extrusionOk="0" h="4038600" w="7800975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297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Punti principali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4229100" y="10382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5019675" y="10382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Reti Neurali	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4229100" y="18383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5019675" y="18383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Applicazione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4229100" y="26384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5019675" y="26384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Problemi Affrontati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4229100" y="34385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5019675" y="34385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 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7"/>
          <p:cNvGrpSpPr/>
          <p:nvPr/>
        </p:nvGrpSpPr>
        <p:grpSpPr>
          <a:xfrm>
            <a:off x="998569" y="1812509"/>
            <a:ext cx="3378532" cy="999124"/>
            <a:chOff x="998569" y="1812509"/>
            <a:chExt cx="3378532" cy="999124"/>
          </a:xfrm>
        </p:grpSpPr>
        <p:sp>
          <p:nvSpPr>
            <p:cNvPr id="126" name="Google Shape;126;p27"/>
            <p:cNvSpPr txBox="1"/>
            <p:nvPr/>
          </p:nvSpPr>
          <p:spPr>
            <a:xfrm>
              <a:off x="1428400" y="2188233"/>
              <a:ext cx="29487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Dataset WWMR-DB composto da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1200 foto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divise in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8 classi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appartenenti a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42 soggetti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1428400" y="1812509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Dataset utilizzato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998569" y="1817253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1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129" name="Google Shape;129;p27"/>
          <p:cNvGrpSpPr/>
          <p:nvPr/>
        </p:nvGrpSpPr>
        <p:grpSpPr>
          <a:xfrm>
            <a:off x="4939198" y="2726909"/>
            <a:ext cx="3655852" cy="1183916"/>
            <a:chOff x="4939198" y="2650709"/>
            <a:chExt cx="3655852" cy="1183916"/>
          </a:xfrm>
        </p:grpSpPr>
        <p:sp>
          <p:nvSpPr>
            <p:cNvPr id="130" name="Google Shape;130;p27"/>
            <p:cNvSpPr txBox="1"/>
            <p:nvPr/>
          </p:nvSpPr>
          <p:spPr>
            <a:xfrm>
              <a:off x="5368250" y="3026425"/>
              <a:ext cx="32268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Sono state usate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 architetture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b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</a:b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diverse per due funzionalità diverse: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EfficientDet - Lite 0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ed </a:t>
              </a:r>
              <a:b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</a:b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EfficientDet - Lite 4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368251" y="2650709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Architettura Reti Neurali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4939198" y="2655453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2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133" name="Google Shape;133;p27"/>
          <p:cNvGrpSpPr/>
          <p:nvPr/>
        </p:nvGrpSpPr>
        <p:grpSpPr>
          <a:xfrm>
            <a:off x="998569" y="3515505"/>
            <a:ext cx="3378532" cy="999124"/>
            <a:chOff x="998569" y="3363105"/>
            <a:chExt cx="3378532" cy="999124"/>
          </a:xfrm>
        </p:grpSpPr>
        <p:sp>
          <p:nvSpPr>
            <p:cNvPr id="134" name="Google Shape;134;p27"/>
            <p:cNvSpPr txBox="1"/>
            <p:nvPr/>
          </p:nvSpPr>
          <p:spPr>
            <a:xfrm>
              <a:off x="1428400" y="3738829"/>
              <a:ext cx="29487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Allenamento di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50 epoche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per ciascuna rete neurale.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Precisioni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ottenute: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61% e 81%.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1428400" y="3363105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Training e Risultati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998569" y="3365476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3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37" name="Google Shape;137;p27"/>
          <p:cNvSpPr/>
          <p:nvPr/>
        </p:nvSpPr>
        <p:spPr>
          <a:xfrm>
            <a:off x="1932943" y="548171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Reti Neurali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>
            <a:off x="539050" y="3063800"/>
            <a:ext cx="2402700" cy="18477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indossata correttamente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 indossata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pendente da un’orecchio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sulla fronte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sulla punta del naso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sotto al naso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sopra al mento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sotto al mento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2009775" y="631893"/>
            <a:ext cx="512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Dataset </a:t>
            </a:r>
            <a:endParaRPr sz="21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539051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683110" y="530"/>
                </a:moveTo>
                <a:cubicBezTo>
                  <a:pt x="2793842" y="530"/>
                  <a:pt x="2884438" y="91126"/>
                  <a:pt x="2884438" y="201858"/>
                </a:cubicBezTo>
                <a:lnTo>
                  <a:pt x="2884438" y="1577872"/>
                </a:lnTo>
                <a:cubicBezTo>
                  <a:pt x="2884438" y="1688604"/>
                  <a:pt x="2793842" y="1779200"/>
                  <a:pt x="2683110" y="1779200"/>
                </a:cubicBezTo>
                <a:lnTo>
                  <a:pt x="399367" y="1780213"/>
                </a:lnTo>
                <a:cubicBezTo>
                  <a:pt x="399367" y="1780213"/>
                  <a:pt x="435403" y="1886295"/>
                  <a:pt x="449692" y="1914536"/>
                </a:cubicBezTo>
                <a:cubicBezTo>
                  <a:pt x="454317" y="1923707"/>
                  <a:pt x="445172" y="1933658"/>
                  <a:pt x="435299" y="1930281"/>
                </a:cubicBezTo>
                <a:cubicBezTo>
                  <a:pt x="327087" y="1893543"/>
                  <a:pt x="254548" y="1834540"/>
                  <a:pt x="205521" y="1781357"/>
                </a:cubicBezTo>
                <a:cubicBezTo>
                  <a:pt x="204820" y="1780603"/>
                  <a:pt x="203963" y="1780006"/>
                  <a:pt x="203001" y="1779642"/>
                </a:cubicBezTo>
                <a:lnTo>
                  <a:pt x="203001" y="1779642"/>
                </a:lnTo>
                <a:cubicBezTo>
                  <a:pt x="202248" y="1779356"/>
                  <a:pt x="201442" y="1779200"/>
                  <a:pt x="200637" y="1779200"/>
                </a:cubicBezTo>
                <a:cubicBezTo>
                  <a:pt x="90451" y="1778551"/>
                  <a:pt x="530" y="1688188"/>
                  <a:pt x="530" y="1577872"/>
                </a:cubicBezTo>
                <a:lnTo>
                  <a:pt x="530" y="201858"/>
                </a:lnTo>
                <a:cubicBezTo>
                  <a:pt x="530" y="91126"/>
                  <a:pt x="91126" y="530"/>
                  <a:pt x="201858" y="530"/>
                </a:cubicBezTo>
                <a:lnTo>
                  <a:pt x="2683110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8 modi di indossare la mascherina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3421975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1345029" y="1780213"/>
                </a:lnTo>
                <a:cubicBezTo>
                  <a:pt x="1345029" y="1780213"/>
                  <a:pt x="1308993" y="1886295"/>
                  <a:pt x="1294703" y="1914536"/>
                </a:cubicBezTo>
                <a:cubicBezTo>
                  <a:pt x="1290079" y="1923707"/>
                  <a:pt x="1299224" y="1933658"/>
                  <a:pt x="1309097" y="1930281"/>
                </a:cubicBezTo>
                <a:cubicBezTo>
                  <a:pt x="1418088" y="1893284"/>
                  <a:pt x="1490887" y="1833683"/>
                  <a:pt x="1539940" y="1780187"/>
                </a:cubicBezTo>
                <a:lnTo>
                  <a:pt x="2683110" y="1779174"/>
                </a:lnTo>
                <a:cubicBezTo>
                  <a:pt x="2793842" y="1779174"/>
                  <a:pt x="2884438" y="1688578"/>
                  <a:pt x="2884438" y="1577846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 inclinazioni dei volti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6304899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2485602" y="1780213"/>
                </a:lnTo>
                <a:cubicBezTo>
                  <a:pt x="2485602" y="1780213"/>
                  <a:pt x="2449566" y="1886295"/>
                  <a:pt x="2435276" y="1914536"/>
                </a:cubicBezTo>
                <a:cubicBezTo>
                  <a:pt x="2430652" y="1923707"/>
                  <a:pt x="2439797" y="1933658"/>
                  <a:pt x="2449670" y="1930281"/>
                </a:cubicBezTo>
                <a:cubicBezTo>
                  <a:pt x="2557881" y="1893543"/>
                  <a:pt x="2630420" y="1834540"/>
                  <a:pt x="2679447" y="1781357"/>
                </a:cubicBezTo>
                <a:cubicBezTo>
                  <a:pt x="2680148" y="1780603"/>
                  <a:pt x="2681006" y="1780006"/>
                  <a:pt x="2681967" y="1779642"/>
                </a:cubicBezTo>
                <a:lnTo>
                  <a:pt x="2681967" y="1779642"/>
                </a:lnTo>
                <a:cubicBezTo>
                  <a:pt x="2682721" y="1779356"/>
                  <a:pt x="2683526" y="1779200"/>
                  <a:pt x="2684331" y="1779200"/>
                </a:cubicBezTo>
                <a:cubicBezTo>
                  <a:pt x="2794518" y="1778525"/>
                  <a:pt x="2884438" y="1688188"/>
                  <a:pt x="2884438" y="1577872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 tipi di mascherina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304660" y="3263759"/>
            <a:ext cx="2402700" cy="14478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ascherina chirurgica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ascherina non medica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espiratore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senza valvola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respiratore con valvola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3421855" y="3263759"/>
            <a:ext cx="2402700" cy="14478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frontale  </a:t>
            </a:r>
            <a:r>
              <a:rPr lang="ko" sz="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  0°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inclinata - 45°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di profilo - 90°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1468150" y="1549800"/>
            <a:ext cx="2394600" cy="3037500"/>
          </a:xfrm>
          <a:prstGeom prst="roundRect">
            <a:avLst>
              <a:gd fmla="val 10205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1670050" y="2482651"/>
            <a:ext cx="1990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Basata su EfficientNet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Lavora con immagini a risoluzione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320x320</a:t>
            </a:r>
            <a:r>
              <a:rPr b="1" lang="ko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px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Maggiore velocità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esecuzione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Minore precisione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sulle predizioni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Utilizzata per la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 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30 frame per secondo  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932943" y="258038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Reti Neurali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328725" y="1549800"/>
            <a:ext cx="2394600" cy="3037500"/>
          </a:xfrm>
          <a:prstGeom prst="roundRect">
            <a:avLst>
              <a:gd fmla="val 10205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530625" y="2482651"/>
            <a:ext cx="1990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Basata su EfficientNet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Lavora con immagini a risoluzione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640x640</a:t>
            </a:r>
            <a:r>
              <a:rPr b="1" lang="ko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px</a:t>
            </a:r>
            <a:endParaRPr b="1" sz="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Minore velocità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 esecuzione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Maggiore precisione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sulle predizioni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Utilizzata per l’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analisi in differita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4 frame per secondo  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1624750" y="1878075"/>
            <a:ext cx="2081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EfficientDet - Lite 0</a:t>
            </a:r>
            <a:endParaRPr sz="1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5485325" y="1878075"/>
            <a:ext cx="2081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EfficientDet - Lite 4</a:t>
            </a:r>
            <a:endParaRPr sz="1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5733400" y="1262475"/>
            <a:ext cx="2374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Durante l’allenamento della rete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EfficientDet-Lite 4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abbiamo notato che l’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set aumentava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mentre quella sul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validation set stagnava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5733405" y="932348"/>
            <a:ext cx="224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Overfitting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5733400" y="3425275"/>
            <a:ext cx="2374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Abbiamo quindi deciso di fare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augmentation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 dataset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WWMR-DB di partenza.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L’accuracy finale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è dell’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81%.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5733405" y="3095152"/>
            <a:ext cx="224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overfitting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53159" y="828473"/>
            <a:ext cx="2666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Training e    </a:t>
            </a:r>
            <a:b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Risultati</a:t>
            </a:r>
            <a:endParaRPr sz="2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25" y="770148"/>
            <a:ext cx="2469250" cy="149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30"/>
          <p:cNvGrpSpPr/>
          <p:nvPr/>
        </p:nvGrpSpPr>
        <p:grpSpPr>
          <a:xfrm>
            <a:off x="3119123" y="1789323"/>
            <a:ext cx="735900" cy="735900"/>
            <a:chOff x="3423923" y="1789323"/>
            <a:chExt cx="735900" cy="735900"/>
          </a:xfrm>
        </p:grpSpPr>
        <p:sp>
          <p:nvSpPr>
            <p:cNvPr id="171" name="Google Shape;171;p30"/>
            <p:cNvSpPr/>
            <p:nvPr/>
          </p:nvSpPr>
          <p:spPr>
            <a:xfrm>
              <a:off x="3423923" y="1789323"/>
              <a:ext cx="735900" cy="7359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72" name="Google Shape;17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7793" y="2029899"/>
              <a:ext cx="268160" cy="254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525" y="2921452"/>
            <a:ext cx="2469250" cy="149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46825" y="1995875"/>
            <a:ext cx="2374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Dopo un allenamento di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50 epoche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entrambe le reti neurali abbiamo raggiunto delle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precisioni medie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del: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61%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-&gt; EfficientDet - Lite 0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66%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-&gt;</a:t>
            </a:r>
            <a:r>
              <a:rPr lang="ko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EfficientDet - Lite 4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 secondo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risultato ottenuto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 rispecchiava però ciò che ci aspettavamo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75" name="Google Shape;175;p30"/>
          <p:cNvGrpSpPr/>
          <p:nvPr/>
        </p:nvGrpSpPr>
        <p:grpSpPr>
          <a:xfrm>
            <a:off x="3119123" y="3952127"/>
            <a:ext cx="735900" cy="735900"/>
            <a:chOff x="3423923" y="3952127"/>
            <a:chExt cx="735900" cy="735900"/>
          </a:xfrm>
        </p:grpSpPr>
        <p:sp>
          <p:nvSpPr>
            <p:cNvPr id="176" name="Google Shape;176;p30"/>
            <p:cNvSpPr/>
            <p:nvPr/>
          </p:nvSpPr>
          <p:spPr>
            <a:xfrm>
              <a:off x="3423923" y="3952127"/>
              <a:ext cx="735900" cy="7359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77" name="Google Shape;177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800000">
              <a:off x="3657788" y="4185988"/>
              <a:ext cx="268160" cy="2681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902188" y="1594344"/>
            <a:ext cx="33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 cosa si tratta?</a:t>
            </a:r>
            <a:endParaRPr sz="1100"/>
          </a:p>
        </p:txBody>
      </p:sp>
      <p:sp>
        <p:nvSpPr>
          <p:cNvPr id="183" name="Google Shape;183;p31"/>
          <p:cNvSpPr txBox="1"/>
          <p:nvPr/>
        </p:nvSpPr>
        <p:spPr>
          <a:xfrm>
            <a:off x="902188" y="2013403"/>
            <a:ext cx="33759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È un’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applicazione Android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basata su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modello asincrono a callback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 sfrutta le API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CameraX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MediaStore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ko" sz="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 classi principali: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023406" y="3066046"/>
            <a:ext cx="32547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MainActivity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gestire 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permessi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lo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b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gestire la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le funzionalità di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la </a:t>
            </a:r>
            <a:r>
              <a:rPr i="1"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EfficientDet - Lite 0</a:t>
            </a:r>
            <a:b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AnalyzeActivity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le funzionalità di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analisi avanzata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</a:t>
            </a:r>
            <a:r>
              <a:rPr i="1"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EfficientDet - Lite 4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669998" y="494481"/>
            <a:ext cx="3613207" cy="955241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Applicazione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4871437" y="1064150"/>
            <a:ext cx="1653000" cy="3579600"/>
          </a:xfrm>
          <a:prstGeom prst="roundRect">
            <a:avLst>
              <a:gd fmla="val 19246" name="adj"/>
            </a:avLst>
          </a:prstGeom>
          <a:noFill/>
          <a:ln>
            <a:noFill/>
          </a:ln>
        </p:spPr>
      </p:pic>
      <p:grpSp>
        <p:nvGrpSpPr>
          <p:cNvPr id="187" name="Google Shape;187;p31"/>
          <p:cNvGrpSpPr/>
          <p:nvPr/>
        </p:nvGrpSpPr>
        <p:grpSpPr>
          <a:xfrm>
            <a:off x="6989124" y="409025"/>
            <a:ext cx="1653000" cy="3579600"/>
            <a:chOff x="6960274" y="561425"/>
            <a:chExt cx="1653000" cy="3579600"/>
          </a:xfrm>
        </p:grpSpPr>
        <p:pic>
          <p:nvPicPr>
            <p:cNvPr id="188" name="Google Shape;1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0274" y="561425"/>
              <a:ext cx="1653000" cy="35796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sp>
          <p:nvSpPr>
            <p:cNvPr id="189" name="Google Shape;189;p31"/>
            <p:cNvSpPr txBox="1"/>
            <p:nvPr/>
          </p:nvSpPr>
          <p:spPr>
            <a:xfrm>
              <a:off x="6991425" y="3571250"/>
              <a:ext cx="390600" cy="4002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1"/>
          <p:cNvSpPr txBox="1"/>
          <p:nvPr/>
        </p:nvSpPr>
        <p:spPr>
          <a:xfrm>
            <a:off x="5077675" y="546875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MainActivity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7117750" y="4128275"/>
            <a:ext cx="14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Analyze</a:t>
            </a:r>
            <a:r>
              <a:rPr lang="ko"/>
              <a:t>Activity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663300" y="1895400"/>
            <a:ext cx="36963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 gli usecase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CameraX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implementare le funzionalità principali utilizzate da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MainActivity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ImagePreview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permette lo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streaming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 frame, la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selezione della camera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pintch-to-zoom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ed il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tap-to-focus</a:t>
            </a:r>
            <a:b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 Capture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permette di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acquisire i frame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di lanciare istanze di AnalizeActivity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 Analysis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permette di sfruttare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rete EfficientDet - Lite 0 per la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delle mascherine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504" r="514" t="0"/>
          <a:stretch/>
        </p:blipFill>
        <p:spPr>
          <a:xfrm>
            <a:off x="5988851" y="611974"/>
            <a:ext cx="1840800" cy="4027800"/>
          </a:xfrm>
          <a:prstGeom prst="roundRect">
            <a:avLst>
              <a:gd fmla="val 13265" name="adj"/>
            </a:avLst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663310" y="503802"/>
            <a:ext cx="3598888" cy="1175652"/>
          </a:xfrm>
          <a:custGeom>
            <a:rect b="b" l="l" r="r" t="t"/>
            <a:pathLst>
              <a:path extrusionOk="0" h="3985260" w="12199620">
                <a:moveTo>
                  <a:pt x="12195429" y="2954350"/>
                </a:moveTo>
                <a:lnTo>
                  <a:pt x="12195429" y="595046"/>
                </a:lnTo>
                <a:cubicBezTo>
                  <a:pt x="12195429" y="270281"/>
                  <a:pt x="11929719" y="4572"/>
                  <a:pt x="11604955" y="4572"/>
                </a:cubicBezTo>
                <a:lnTo>
                  <a:pt x="595046" y="4572"/>
                </a:lnTo>
                <a:cubicBezTo>
      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:cubicBezTo>
                  <a:pt x="4572" y="3279115"/>
                  <a:pt x="270281" y="3544824"/>
                  <a:pt x="595046" y="3544824"/>
                </a:cubicBezTo>
                <a:lnTo>
                  <a:pt x="11312119" y="3544824"/>
                </a:lnTo>
                <a:cubicBezTo>
                  <a:pt x="11455985" y="3701644"/>
                  <a:pt x="11669496" y="3876446"/>
                  <a:pt x="11989156" y="3985031"/>
                </a:cubicBezTo>
                <a:cubicBezTo>
                  <a:pt x="12018188" y="3994861"/>
                  <a:pt x="12045010" y="3965753"/>
                  <a:pt x="12031370" y="3938854"/>
                </a:cubicBezTo>
                <a:cubicBezTo>
                  <a:pt x="11984964" y="3847033"/>
                  <a:pt x="11891010" y="3709264"/>
                  <a:pt x="11879809" y="3476396"/>
                </a:cubicBezTo>
                <a:cubicBezTo>
                  <a:pt x="12067108" y="3377032"/>
                  <a:pt x="12195429" y="3179979"/>
                  <a:pt x="12195429" y="2954350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CameraX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43330">
            <a:off x="5913926" y="2670248"/>
            <a:ext cx="3620549" cy="244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54037">
            <a:off x="3899964" y="3373973"/>
            <a:ext cx="3443483" cy="19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98421">
            <a:off x="4654065" y="-498321"/>
            <a:ext cx="3443469" cy="210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/>
          <p:nvPr/>
        </p:nvSpPr>
        <p:spPr>
          <a:xfrm>
            <a:off x="4992425" y="3857075"/>
            <a:ext cx="8064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4648500" y="440517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Switch Camera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7883775" y="3699748"/>
            <a:ext cx="662400" cy="4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7883775" y="3699750"/>
            <a:ext cx="464100" cy="5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7760925" y="3662925"/>
            <a:ext cx="107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Take picture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5600200" y="416225"/>
            <a:ext cx="464100" cy="33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5798825" y="453650"/>
            <a:ext cx="253800" cy="33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5828800" y="329025"/>
            <a:ext cx="464100" cy="2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5313975" y="29347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Live Detection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11705">
            <a:off x="4015365" y="1495548"/>
            <a:ext cx="3443481" cy="19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4911400" y="1679450"/>
            <a:ext cx="9948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4648500" y="228702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Pintch to zoom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88295">
            <a:off x="6529965" y="962148"/>
            <a:ext cx="3443481" cy="19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10800000">
            <a:off x="7970336" y="1591771"/>
            <a:ext cx="9948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 flipH="1">
            <a:off x="8082636" y="1530546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Tap to focus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663300" y="1895400"/>
            <a:ext cx="36963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AnalyzeActivity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 il frame acquisito da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per: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Eseguire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un’analisi accurata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la rete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EfficientDet -Lite 4</a:t>
            </a:r>
            <a:br>
              <a:rPr b="1" lang="ko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Salvarlo nella galleria del telefono tramite l’API MediaStore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663310" y="503802"/>
            <a:ext cx="3598888" cy="1175652"/>
          </a:xfrm>
          <a:custGeom>
            <a:rect b="b" l="l" r="r" t="t"/>
            <a:pathLst>
              <a:path extrusionOk="0" h="3985260" w="12199620">
                <a:moveTo>
                  <a:pt x="12195429" y="2954350"/>
                </a:moveTo>
                <a:lnTo>
                  <a:pt x="12195429" y="595046"/>
                </a:lnTo>
                <a:cubicBezTo>
                  <a:pt x="12195429" y="270281"/>
                  <a:pt x="11929719" y="4572"/>
                  <a:pt x="11604955" y="4572"/>
                </a:cubicBezTo>
                <a:lnTo>
                  <a:pt x="595046" y="4572"/>
                </a:lnTo>
                <a:cubicBezTo>
      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:cubicBezTo>
                  <a:pt x="4572" y="3279115"/>
                  <a:pt x="270281" y="3544824"/>
                  <a:pt x="595046" y="3544824"/>
                </a:cubicBezTo>
                <a:lnTo>
                  <a:pt x="11312119" y="3544824"/>
                </a:lnTo>
                <a:cubicBezTo>
                  <a:pt x="11455985" y="3701644"/>
                  <a:pt x="11669496" y="3876446"/>
                  <a:pt x="11989156" y="3985031"/>
                </a:cubicBezTo>
                <a:cubicBezTo>
                  <a:pt x="12018188" y="3994861"/>
                  <a:pt x="12045010" y="3965753"/>
                  <a:pt x="12031370" y="3938854"/>
                </a:cubicBezTo>
                <a:cubicBezTo>
                  <a:pt x="11984964" y="3847033"/>
                  <a:pt x="11891010" y="3709264"/>
                  <a:pt x="11879809" y="3476396"/>
                </a:cubicBezTo>
                <a:cubicBezTo>
                  <a:pt x="12067108" y="3377032"/>
                  <a:pt x="12195429" y="3179979"/>
                  <a:pt x="12195429" y="2954350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MediaStore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23" name="Google Shape;223;p33"/>
          <p:cNvGrpSpPr/>
          <p:nvPr/>
        </p:nvGrpSpPr>
        <p:grpSpPr>
          <a:xfrm>
            <a:off x="3657424" y="611974"/>
            <a:ext cx="6108036" cy="5743078"/>
            <a:chOff x="3657424" y="611974"/>
            <a:chExt cx="6108036" cy="5743078"/>
          </a:xfrm>
        </p:grpSpPr>
        <p:pic>
          <p:nvPicPr>
            <p:cNvPr id="224" name="Google Shape;224;p33"/>
            <p:cNvPicPr preferRelativeResize="0"/>
            <p:nvPr/>
          </p:nvPicPr>
          <p:blipFill rotWithShape="1">
            <a:blip r:embed="rId3">
              <a:alphaModFix/>
            </a:blip>
            <a:srcRect b="0" l="475" r="475" t="0"/>
            <a:stretch/>
          </p:blipFill>
          <p:spPr>
            <a:xfrm>
              <a:off x="5684051" y="611974"/>
              <a:ext cx="1840800" cy="4027800"/>
            </a:xfrm>
            <a:prstGeom prst="roundRect">
              <a:avLst>
                <a:gd fmla="val 13265" name="adj"/>
              </a:avLst>
            </a:prstGeom>
            <a:noFill/>
            <a:ln>
              <a:noFill/>
            </a:ln>
          </p:spPr>
        </p:pic>
        <p:pic>
          <p:nvPicPr>
            <p:cNvPr id="225" name="Google Shape;2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954037">
              <a:off x="6185964" y="3450173"/>
              <a:ext cx="3443483" cy="193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3"/>
            <p:cNvSpPr/>
            <p:nvPr/>
          </p:nvSpPr>
          <p:spPr>
            <a:xfrm flipH="1">
              <a:off x="7730586" y="3872500"/>
              <a:ext cx="806400" cy="9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 txBox="1"/>
            <p:nvPr/>
          </p:nvSpPr>
          <p:spPr>
            <a:xfrm flipH="1">
              <a:off x="7654511" y="4481375"/>
              <a:ext cx="1302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oppins"/>
                  <a:ea typeface="Poppins"/>
                  <a:cs typeface="Poppins"/>
                  <a:sym typeface="Poppins"/>
                </a:rPr>
                <a:t>Save to gallery</a:t>
              </a:r>
              <a:endParaRPr sz="11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7524850" y="3562138"/>
              <a:ext cx="308700" cy="477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" name="Google Shape;22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8516488">
              <a:off x="4026725" y="2577522"/>
              <a:ext cx="3620550" cy="244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3"/>
            <p:cNvSpPr/>
            <p:nvPr/>
          </p:nvSpPr>
          <p:spPr>
            <a:xfrm flipH="1">
              <a:off x="5021650" y="3518497"/>
              <a:ext cx="662400" cy="59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 txBox="1"/>
            <p:nvPr/>
          </p:nvSpPr>
          <p:spPr>
            <a:xfrm flipH="1">
              <a:off x="4987075" y="3518500"/>
              <a:ext cx="806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oppins"/>
                  <a:ea typeface="Poppins"/>
                  <a:cs typeface="Poppins"/>
                  <a:sym typeface="Poppins"/>
                </a:rPr>
                <a:t>Analyze</a:t>
              </a:r>
              <a:endParaRPr sz="11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5747825" y="4039750"/>
              <a:ext cx="390600" cy="4002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